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2"/>
  </p:notesMasterIdLst>
  <p:sldIdLst>
    <p:sldId id="256" r:id="rId6"/>
    <p:sldId id="334" r:id="rId7"/>
    <p:sldId id="335" r:id="rId8"/>
    <p:sldId id="337" r:id="rId9"/>
    <p:sldId id="338" r:id="rId10"/>
    <p:sldId id="33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dwallader,Gwynn" initials="C" lastIdx="1" clrIdx="0">
    <p:extLst>
      <p:ext uri="{19B8F6BF-5375-455C-9EA6-DF929625EA0E}">
        <p15:presenceInfo xmlns:p15="http://schemas.microsoft.com/office/powerpoint/2012/main" userId="S::gcadwallader@ufl.edu::b8b289ed-1aca-434b-8758-d416cc3860f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FFFB"/>
    <a:srgbClr val="7DFAA1"/>
    <a:srgbClr val="7DFBE6"/>
    <a:srgbClr val="FFC7C3"/>
    <a:srgbClr val="FBBB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67" autoAdjust="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797BF-81CB-4517-907B-6D9FFAD81F66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8B96A-3D85-492F-8C1A-7DC980F37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84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8B96A-3D85-492F-8C1A-7DC980F37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45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284664"/>
          </a:xfrm>
        </p:spPr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53C51-3349-4382-84B6-81C4E3453A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9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284664"/>
          </a:xfrm>
        </p:spPr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53C51-3349-4382-84B6-81C4E3453A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3688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284664"/>
          </a:xfrm>
        </p:spPr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53C51-3349-4382-84B6-81C4E3453A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96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284664"/>
          </a:xfrm>
        </p:spPr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53C51-3349-4382-84B6-81C4E3453A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367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284664"/>
          </a:xfrm>
        </p:spPr>
        <p:txBody>
          <a:bodyPr/>
          <a:lstStyle/>
          <a:p>
            <a:r>
              <a:rPr lang="en-US" baseline="0" dirty="0"/>
              <a:t>List contact information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53C51-3349-4382-84B6-81C4E3453A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739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1184825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4584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8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4010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1278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5928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55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041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Procurement@ufl.ed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myUFMarketplace@ufl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 aerial view of a town&#10;&#10;Description automatically generated with medium confidence">
            <a:extLst>
              <a:ext uri="{FF2B5EF4-FFF2-40B4-BE49-F238E27FC236}">
                <a16:creationId xmlns:a16="http://schemas.microsoft.com/office/drawing/2014/main" id="{F3E84886-FAAE-4CFA-B71F-80FFFF9CA1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FFFF"/>
                </a:solidFill>
                <a:latin typeface="Candara" panose="020E0502030303020204" pitchFamily="34" charset="0"/>
              </a:rPr>
              <a:t>FY21 Year-End </a:t>
            </a:r>
            <a:br>
              <a:rPr lang="en-US" sz="6600" b="1" dirty="0">
                <a:solidFill>
                  <a:srgbClr val="FFFFFF"/>
                </a:solidFill>
                <a:latin typeface="Candara" panose="020E0502030303020204" pitchFamily="34" charset="0"/>
              </a:rPr>
            </a:br>
            <a:r>
              <a:rPr lang="en-US" sz="6600" b="1" dirty="0">
                <a:solidFill>
                  <a:srgbClr val="FFFFFF"/>
                </a:solidFill>
                <a:latin typeface="Candara" panose="020E0502030303020204" pitchFamily="34" charset="0"/>
              </a:rPr>
              <a:t>Best Practices </a:t>
            </a:r>
            <a:br>
              <a:rPr lang="en-US" sz="6600" b="1" dirty="0">
                <a:solidFill>
                  <a:srgbClr val="FFFFFF"/>
                </a:solidFill>
                <a:latin typeface="Candara" panose="020E050203030302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andara" panose="020E0502030303020204" pitchFamily="34" charset="0"/>
              </a:rPr>
              <a:t>(and deadlines)</a:t>
            </a:r>
            <a:endParaRPr lang="en-US" sz="6600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  <a:solidFill>
            <a:schemeClr val="bg1">
              <a:alpha val="50000"/>
            </a:schemeClr>
          </a:solidFill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Candara" panose="020E0502030303020204" pitchFamily="34" charset="0"/>
              </a:rPr>
              <a:t>University of Florida</a:t>
            </a:r>
          </a:p>
          <a:p>
            <a:r>
              <a:rPr lang="en-US" dirty="0">
                <a:solidFill>
                  <a:srgbClr val="FFFFFF"/>
                </a:solidFill>
                <a:latin typeface="Candara" panose="020E0502030303020204" pitchFamily="34" charset="0"/>
              </a:rPr>
              <a:t>CFO Division• Procurement </a:t>
            </a:r>
            <a:r>
              <a:rPr lang="en-US" sz="1800" dirty="0">
                <a:solidFill>
                  <a:srgbClr val="FFFFFF"/>
                </a:solidFill>
                <a:latin typeface="Candara" panose="020E0502030303020204" pitchFamily="34" charset="0"/>
              </a:rPr>
              <a:t>(including </a:t>
            </a:r>
            <a:r>
              <a:rPr lang="en-US" sz="1800" dirty="0" err="1">
                <a:solidFill>
                  <a:srgbClr val="FFFFFF"/>
                </a:solidFill>
                <a:latin typeface="Candara" panose="020E0502030303020204" pitchFamily="34" charset="0"/>
              </a:rPr>
              <a:t>PCard</a:t>
            </a:r>
            <a:r>
              <a:rPr lang="en-US" sz="1800" dirty="0">
                <a:solidFill>
                  <a:srgbClr val="FFFFFF"/>
                </a:solidFill>
                <a:latin typeface="Candara" panose="020E0502030303020204" pitchFamily="34" charset="0"/>
              </a:rPr>
              <a:t>)</a:t>
            </a:r>
            <a:endParaRPr lang="en-US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5000" dirty="0"/>
              <a:t>Critical Dates</a:t>
            </a:r>
            <a:br>
              <a:rPr lang="en-US" sz="5000" dirty="0"/>
            </a:br>
            <a:r>
              <a:rPr lang="en-US" sz="5000" dirty="0"/>
              <a:t>Fri May 7</a:t>
            </a:r>
            <a:br>
              <a:rPr lang="en-US" sz="5000" dirty="0"/>
            </a:br>
            <a:r>
              <a:rPr lang="en-US" sz="5000" dirty="0"/>
              <a:t>Fri June 18</a:t>
            </a:r>
            <a:br>
              <a:rPr lang="en-US" sz="5000" dirty="0"/>
            </a:br>
            <a:r>
              <a:rPr lang="en-US" sz="5000" dirty="0"/>
              <a:t>Wed June 23</a:t>
            </a:r>
            <a:br>
              <a:rPr lang="en-US" sz="5000" dirty="0"/>
            </a:br>
            <a:r>
              <a:rPr lang="en-US" sz="5000" dirty="0"/>
              <a:t>Wed July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7765" y="1450655"/>
            <a:ext cx="5916706" cy="5183222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May 7 – Requisitions of $75,000+ only for </a:t>
            </a:r>
            <a:r>
              <a:rPr lang="en-US" sz="2400" b="1" dirty="0"/>
              <a:t>Appropriated </a:t>
            </a:r>
            <a:r>
              <a:rPr lang="en-US" sz="2400" dirty="0"/>
              <a:t>Funds  - </a:t>
            </a:r>
            <a:r>
              <a:rPr lang="en-US" sz="2400" i="1" dirty="0"/>
              <a:t>so there is time to publicly solicit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June 18 – last day to submit requisitions and change orders only for </a:t>
            </a:r>
            <a:r>
              <a:rPr lang="en-US" sz="2400" b="1" dirty="0"/>
              <a:t>Appropriated </a:t>
            </a:r>
            <a:r>
              <a:rPr lang="en-US" sz="2400" dirty="0"/>
              <a:t>Funds – </a:t>
            </a:r>
            <a:r>
              <a:rPr lang="en-US" sz="2400" i="1" dirty="0"/>
              <a:t>allowing Procurement time to process requisitions, and for cleanup of budget errors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June 23 – last day for </a:t>
            </a:r>
            <a:r>
              <a:rPr lang="en-US" sz="2400" dirty="0" err="1"/>
              <a:t>PCard</a:t>
            </a:r>
            <a:r>
              <a:rPr lang="en-US" sz="2400" dirty="0"/>
              <a:t> vouchers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June 26 - PO’s roll </a:t>
            </a:r>
            <a:r>
              <a:rPr lang="en-US" sz="2000" dirty="0"/>
              <a:t>(encumbrances disappear)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July 7 – requisitions on all funds can be entered because appropriated &amp; CYFWD budgets have loaded</a:t>
            </a:r>
            <a:endParaRPr lang="en-US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84E984-A3E2-4EE4-BC1C-1DC860BC16F3}"/>
              </a:ext>
            </a:extLst>
          </p:cNvPr>
          <p:cNvCxnSpPr/>
          <p:nvPr/>
        </p:nvCxnSpPr>
        <p:spPr>
          <a:xfrm>
            <a:off x="932660" y="2367925"/>
            <a:ext cx="38727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376A9E-DDDE-433A-BBE7-5B3036DF85F5}"/>
              </a:ext>
            </a:extLst>
          </p:cNvPr>
          <p:cNvCxnSpPr/>
          <p:nvPr/>
        </p:nvCxnSpPr>
        <p:spPr>
          <a:xfrm>
            <a:off x="1073418" y="5324504"/>
            <a:ext cx="38727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3FD8D71-2BC1-47D8-AF90-631246FCB4B9}"/>
              </a:ext>
            </a:extLst>
          </p:cNvPr>
          <p:cNvSpPr txBox="1"/>
          <p:nvPr/>
        </p:nvSpPr>
        <p:spPr>
          <a:xfrm>
            <a:off x="772098" y="5595444"/>
            <a:ext cx="4416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Appropriated Funds:  101-109, 111-113, 121-122, </a:t>
            </a:r>
          </a:p>
          <a:p>
            <a:r>
              <a:rPr lang="en-US" dirty="0">
                <a:solidFill>
                  <a:schemeClr val="bg1"/>
                </a:solidFill>
              </a:rPr>
              <a:t>126, 132, 191, 192, 196, 221-222</a:t>
            </a:r>
          </a:p>
        </p:txBody>
      </p:sp>
    </p:spTree>
    <p:extLst>
      <p:ext uri="{BB962C8B-B14F-4D97-AF65-F5344CB8AC3E}">
        <p14:creationId xmlns:p14="http://schemas.microsoft.com/office/powerpoint/2010/main" val="219291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959" y="200019"/>
            <a:ext cx="11190082" cy="2187146"/>
          </a:xfrm>
        </p:spPr>
        <p:txBody>
          <a:bodyPr anchor="ctr">
            <a:normAutofit/>
          </a:bodyPr>
          <a:lstStyle/>
          <a:p>
            <a:pPr algn="ctr"/>
            <a:r>
              <a:rPr lang="en-US" sz="7200" dirty="0"/>
              <a:t>Importance of Critical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7765" y="1450655"/>
            <a:ext cx="5916706" cy="5183222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7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376A9E-DDDE-433A-BBE7-5B3036DF85F5}"/>
              </a:ext>
            </a:extLst>
          </p:cNvPr>
          <p:cNvCxnSpPr>
            <a:cxnSpLocks/>
          </p:cNvCxnSpPr>
          <p:nvPr/>
        </p:nvCxnSpPr>
        <p:spPr>
          <a:xfrm>
            <a:off x="864973" y="1991749"/>
            <a:ext cx="1042910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D84E60-D868-4EF6-9617-D9551D98698F}"/>
              </a:ext>
            </a:extLst>
          </p:cNvPr>
          <p:cNvSpPr txBox="1">
            <a:spLocks/>
          </p:cNvSpPr>
          <p:nvPr/>
        </p:nvSpPr>
        <p:spPr>
          <a:xfrm>
            <a:off x="864972" y="2363388"/>
            <a:ext cx="10429103" cy="363101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What happens to PO’s starting on 6/26?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Existing PO encumbrances return to available balance for a few days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The first distribution line/</a:t>
            </a:r>
            <a:r>
              <a:rPr lang="en-US" dirty="0" err="1"/>
              <a:t>chartfield</a:t>
            </a:r>
            <a:r>
              <a:rPr lang="en-US" dirty="0"/>
              <a:t> completes and a second distribution line with a 7/1/21 budget date is created for the remaining balance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Budget is loaded, then the rolled PO’s are budget checked and the encumbrances on new funds appear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 err="1"/>
              <a:t>PCard</a:t>
            </a:r>
            <a:r>
              <a:rPr lang="en-US" dirty="0"/>
              <a:t> 6/23: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You can continue to approve transactions but new vouchers won’t be created until new budgets load on 7/7</a:t>
            </a:r>
            <a:endParaRPr lang="en-US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90772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417" y="1450655"/>
            <a:ext cx="3683934" cy="3956690"/>
          </a:xfrm>
        </p:spPr>
        <p:txBody>
          <a:bodyPr anchor="ctr">
            <a:normAutofit/>
          </a:bodyPr>
          <a:lstStyle/>
          <a:p>
            <a:pPr algn="ctr"/>
            <a:r>
              <a:rPr lang="en-US" sz="5000" dirty="0"/>
              <a:t>Helpful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7765" y="1450655"/>
            <a:ext cx="5916706" cy="5183222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Ensure you have reconciled your ledgers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Know your available balances and remember that </a:t>
            </a:r>
            <a:r>
              <a:rPr lang="en-US" sz="2400" dirty="0" err="1"/>
              <a:t>PCard</a:t>
            </a:r>
            <a:r>
              <a:rPr lang="en-US" sz="2400" dirty="0"/>
              <a:t> pulls from unencumbered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Use the open encumbrance report to ensure old PO’s are closed (see the Instruction Guide for closing PO’s)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Ensure no PO’s are in budget error – because they won’t roll to the new year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You can’t voucher against a PO which has a change order in-process</a:t>
            </a:r>
            <a:endParaRPr lang="en-US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84E984-A3E2-4EE4-BC1C-1DC860BC16F3}"/>
              </a:ext>
            </a:extLst>
          </p:cNvPr>
          <p:cNvCxnSpPr/>
          <p:nvPr/>
        </p:nvCxnSpPr>
        <p:spPr>
          <a:xfrm>
            <a:off x="1014141" y="2241177"/>
            <a:ext cx="38727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376A9E-DDDE-433A-BBE7-5B3036DF85F5}"/>
              </a:ext>
            </a:extLst>
          </p:cNvPr>
          <p:cNvCxnSpPr/>
          <p:nvPr/>
        </p:nvCxnSpPr>
        <p:spPr>
          <a:xfrm>
            <a:off x="1038855" y="4464424"/>
            <a:ext cx="38727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3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959" y="116311"/>
            <a:ext cx="11190082" cy="1250631"/>
          </a:xfrm>
        </p:spPr>
        <p:txBody>
          <a:bodyPr anchor="ctr">
            <a:normAutofit/>
          </a:bodyPr>
          <a:lstStyle/>
          <a:p>
            <a:pPr algn="ctr"/>
            <a:r>
              <a:rPr lang="en-US" sz="7200" dirty="0"/>
              <a:t>Helpful Resources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376A9E-DDDE-433A-BBE7-5B3036DF85F5}"/>
              </a:ext>
            </a:extLst>
          </p:cNvPr>
          <p:cNvCxnSpPr>
            <a:cxnSpLocks/>
          </p:cNvCxnSpPr>
          <p:nvPr/>
        </p:nvCxnSpPr>
        <p:spPr>
          <a:xfrm>
            <a:off x="2631989" y="1272746"/>
            <a:ext cx="683328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D84E60-D868-4EF6-9617-D9551D98698F}"/>
              </a:ext>
            </a:extLst>
          </p:cNvPr>
          <p:cNvSpPr txBox="1">
            <a:spLocks/>
          </p:cNvSpPr>
          <p:nvPr/>
        </p:nvSpPr>
        <p:spPr>
          <a:xfrm>
            <a:off x="2226635" y="2530450"/>
            <a:ext cx="1297460" cy="5404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/>
              <a:t>Reports </a:t>
            </a:r>
            <a:endParaRPr lang="en-US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A61EA6D-A9AA-4F23-86E7-03227EDCDA26}"/>
              </a:ext>
            </a:extLst>
          </p:cNvPr>
          <p:cNvSpPr txBox="1">
            <a:spLocks/>
          </p:cNvSpPr>
          <p:nvPr/>
        </p:nvSpPr>
        <p:spPr>
          <a:xfrm>
            <a:off x="5389974" y="2530450"/>
            <a:ext cx="1297460" cy="5404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/>
              <a:t>Guides</a:t>
            </a:r>
            <a:endParaRPr lang="en-US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9A59F40-D36B-4407-88A3-F90FE1172A33}"/>
              </a:ext>
            </a:extLst>
          </p:cNvPr>
          <p:cNvSpPr txBox="1">
            <a:spLocks/>
          </p:cNvSpPr>
          <p:nvPr/>
        </p:nvSpPr>
        <p:spPr>
          <a:xfrm>
            <a:off x="8454448" y="2530450"/>
            <a:ext cx="1297460" cy="5404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/>
              <a:t>Queries</a:t>
            </a:r>
            <a:endParaRPr lang="en-US" sz="17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</p:txBody>
      </p:sp>
      <p:grpSp>
        <p:nvGrpSpPr>
          <p:cNvPr id="23" name="Google Shape;6539;p80">
            <a:extLst>
              <a:ext uri="{FF2B5EF4-FFF2-40B4-BE49-F238E27FC236}">
                <a16:creationId xmlns:a16="http://schemas.microsoft.com/office/drawing/2014/main" id="{2C0A0F67-C497-4C45-A0C4-D91E48EE8F3E}"/>
              </a:ext>
            </a:extLst>
          </p:cNvPr>
          <p:cNvGrpSpPr/>
          <p:nvPr/>
        </p:nvGrpSpPr>
        <p:grpSpPr>
          <a:xfrm>
            <a:off x="5389975" y="1754659"/>
            <a:ext cx="1060258" cy="733934"/>
            <a:chOff x="-40378075" y="3267450"/>
            <a:chExt cx="317425" cy="289075"/>
          </a:xfrm>
          <a:solidFill>
            <a:schemeClr val="accent2"/>
          </a:solidFill>
        </p:grpSpPr>
        <p:sp>
          <p:nvSpPr>
            <p:cNvPr id="24" name="Google Shape;6540;p80">
              <a:extLst>
                <a:ext uri="{FF2B5EF4-FFF2-40B4-BE49-F238E27FC236}">
                  <a16:creationId xmlns:a16="http://schemas.microsoft.com/office/drawing/2014/main" id="{46BD4A60-9C85-4B4E-AD73-7F4555472A54}"/>
                </a:ext>
              </a:extLst>
            </p:cNvPr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541;p80">
              <a:extLst>
                <a:ext uri="{FF2B5EF4-FFF2-40B4-BE49-F238E27FC236}">
                  <a16:creationId xmlns:a16="http://schemas.microsoft.com/office/drawing/2014/main" id="{42B7A541-ECCF-4FBE-9798-D629F41E5F7C}"/>
                </a:ext>
              </a:extLst>
            </p:cNvPr>
            <p:cNvSpPr/>
            <p:nvPr/>
          </p:nvSpPr>
          <p:spPr>
            <a:xfrm>
              <a:off x="-40316650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542;p80">
              <a:extLst>
                <a:ext uri="{FF2B5EF4-FFF2-40B4-BE49-F238E27FC236}">
                  <a16:creationId xmlns:a16="http://schemas.microsoft.com/office/drawing/2014/main" id="{4388BD6A-9777-409C-8D85-3E674DFA8FF2}"/>
                </a:ext>
              </a:extLst>
            </p:cNvPr>
            <p:cNvSpPr/>
            <p:nvPr/>
          </p:nvSpPr>
          <p:spPr>
            <a:xfrm>
              <a:off x="-40209525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543;p80">
              <a:extLst>
                <a:ext uri="{FF2B5EF4-FFF2-40B4-BE49-F238E27FC236}">
                  <a16:creationId xmlns:a16="http://schemas.microsoft.com/office/drawing/2014/main" id="{9C364F6B-A477-4D3E-8A87-FC455DE84F1A}"/>
                </a:ext>
              </a:extLst>
            </p:cNvPr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6602;p80">
            <a:extLst>
              <a:ext uri="{FF2B5EF4-FFF2-40B4-BE49-F238E27FC236}">
                <a16:creationId xmlns:a16="http://schemas.microsoft.com/office/drawing/2014/main" id="{19B85058-897E-47CA-ACBE-08CB7DED3485}"/>
              </a:ext>
            </a:extLst>
          </p:cNvPr>
          <p:cNvGrpSpPr/>
          <p:nvPr/>
        </p:nvGrpSpPr>
        <p:grpSpPr>
          <a:xfrm>
            <a:off x="8613183" y="1781097"/>
            <a:ext cx="884690" cy="707496"/>
            <a:chOff x="-41526450" y="3653375"/>
            <a:chExt cx="315875" cy="247350"/>
          </a:xfrm>
          <a:solidFill>
            <a:schemeClr val="accent2"/>
          </a:solidFill>
        </p:grpSpPr>
        <p:sp>
          <p:nvSpPr>
            <p:cNvPr id="29" name="Google Shape;6603;p80">
              <a:extLst>
                <a:ext uri="{FF2B5EF4-FFF2-40B4-BE49-F238E27FC236}">
                  <a16:creationId xmlns:a16="http://schemas.microsoft.com/office/drawing/2014/main" id="{2415B78E-D776-4A98-A2B3-CE69E64D19DE}"/>
                </a:ext>
              </a:extLst>
            </p:cNvPr>
            <p:cNvSpPr/>
            <p:nvPr/>
          </p:nvSpPr>
          <p:spPr>
            <a:xfrm>
              <a:off x="-41526450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604;p80">
              <a:extLst>
                <a:ext uri="{FF2B5EF4-FFF2-40B4-BE49-F238E27FC236}">
                  <a16:creationId xmlns:a16="http://schemas.microsoft.com/office/drawing/2014/main" id="{93A281B7-238F-4A08-9976-F008F0647701}"/>
                </a:ext>
              </a:extLst>
            </p:cNvPr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1" name="Google Shape;6612;p80">
            <a:extLst>
              <a:ext uri="{FF2B5EF4-FFF2-40B4-BE49-F238E27FC236}">
                <a16:creationId xmlns:a16="http://schemas.microsoft.com/office/drawing/2014/main" id="{6BA9196A-AA14-468D-AB4F-C480D5B0E7E0}"/>
              </a:ext>
            </a:extLst>
          </p:cNvPr>
          <p:cNvSpPr/>
          <p:nvPr/>
        </p:nvSpPr>
        <p:spPr>
          <a:xfrm>
            <a:off x="2445499" y="1754659"/>
            <a:ext cx="665631" cy="775791"/>
          </a:xfrm>
          <a:custGeom>
            <a:avLst/>
            <a:gdLst/>
            <a:ahLst/>
            <a:cxnLst/>
            <a:rect l="l" t="t" r="r" b="b"/>
            <a:pathLst>
              <a:path w="10807" h="12666" extrusionOk="0">
                <a:moveTo>
                  <a:pt x="5419" y="851"/>
                </a:moveTo>
                <a:cubicBezTo>
                  <a:pt x="5640" y="851"/>
                  <a:pt x="5797" y="1040"/>
                  <a:pt x="5829" y="1261"/>
                </a:cubicBezTo>
                <a:cubicBezTo>
                  <a:pt x="5829" y="1513"/>
                  <a:pt x="6049" y="1670"/>
                  <a:pt x="6270" y="1670"/>
                </a:cubicBezTo>
                <a:lnTo>
                  <a:pt x="7940" y="1670"/>
                </a:lnTo>
                <a:cubicBezTo>
                  <a:pt x="8160" y="1670"/>
                  <a:pt x="8318" y="1859"/>
                  <a:pt x="8349" y="2048"/>
                </a:cubicBezTo>
                <a:lnTo>
                  <a:pt x="8349" y="2489"/>
                </a:lnTo>
                <a:lnTo>
                  <a:pt x="2615" y="2489"/>
                </a:lnTo>
                <a:lnTo>
                  <a:pt x="2615" y="2048"/>
                </a:lnTo>
                <a:lnTo>
                  <a:pt x="2521" y="2048"/>
                </a:lnTo>
                <a:cubicBezTo>
                  <a:pt x="2521" y="1828"/>
                  <a:pt x="2741" y="1670"/>
                  <a:pt x="2962" y="1670"/>
                </a:cubicBezTo>
                <a:lnTo>
                  <a:pt x="4569" y="1670"/>
                </a:lnTo>
                <a:cubicBezTo>
                  <a:pt x="4821" y="1670"/>
                  <a:pt x="5010" y="1481"/>
                  <a:pt x="5010" y="1261"/>
                </a:cubicBezTo>
                <a:cubicBezTo>
                  <a:pt x="5010" y="1040"/>
                  <a:pt x="5199" y="882"/>
                  <a:pt x="5419" y="851"/>
                </a:cubicBezTo>
                <a:close/>
                <a:moveTo>
                  <a:pt x="8203" y="5651"/>
                </a:moveTo>
                <a:cubicBezTo>
                  <a:pt x="8417" y="5651"/>
                  <a:pt x="8629" y="5730"/>
                  <a:pt x="8790" y="5892"/>
                </a:cubicBezTo>
                <a:lnTo>
                  <a:pt x="8885" y="5955"/>
                </a:lnTo>
                <a:cubicBezTo>
                  <a:pt x="9200" y="6270"/>
                  <a:pt x="9200" y="6805"/>
                  <a:pt x="8885" y="7152"/>
                </a:cubicBezTo>
                <a:lnTo>
                  <a:pt x="5577" y="10428"/>
                </a:lnTo>
                <a:cubicBezTo>
                  <a:pt x="5419" y="10586"/>
                  <a:pt x="5199" y="10665"/>
                  <a:pt x="4978" y="10665"/>
                </a:cubicBezTo>
                <a:cubicBezTo>
                  <a:pt x="4758" y="10665"/>
                  <a:pt x="4537" y="10586"/>
                  <a:pt x="4380" y="10428"/>
                </a:cubicBezTo>
                <a:lnTo>
                  <a:pt x="2773" y="8822"/>
                </a:lnTo>
                <a:cubicBezTo>
                  <a:pt x="2458" y="8507"/>
                  <a:pt x="2458" y="7971"/>
                  <a:pt x="2773" y="7656"/>
                </a:cubicBezTo>
                <a:lnTo>
                  <a:pt x="2836" y="7561"/>
                </a:lnTo>
                <a:cubicBezTo>
                  <a:pt x="2993" y="7404"/>
                  <a:pt x="3214" y="7325"/>
                  <a:pt x="3434" y="7325"/>
                </a:cubicBezTo>
                <a:cubicBezTo>
                  <a:pt x="3655" y="7325"/>
                  <a:pt x="3876" y="7404"/>
                  <a:pt x="4033" y="7561"/>
                </a:cubicBezTo>
                <a:lnTo>
                  <a:pt x="4978" y="8507"/>
                </a:lnTo>
                <a:lnTo>
                  <a:pt x="7625" y="5860"/>
                </a:lnTo>
                <a:cubicBezTo>
                  <a:pt x="7793" y="5722"/>
                  <a:pt x="7999" y="5651"/>
                  <a:pt x="8203" y="5651"/>
                </a:cubicBezTo>
                <a:close/>
                <a:moveTo>
                  <a:pt x="5419" y="0"/>
                </a:moveTo>
                <a:cubicBezTo>
                  <a:pt x="4852" y="0"/>
                  <a:pt x="4411" y="347"/>
                  <a:pt x="4222" y="851"/>
                </a:cubicBezTo>
                <a:lnTo>
                  <a:pt x="2930" y="851"/>
                </a:lnTo>
                <a:cubicBezTo>
                  <a:pt x="2363" y="851"/>
                  <a:pt x="1954" y="1198"/>
                  <a:pt x="1733" y="1670"/>
                </a:cubicBezTo>
                <a:lnTo>
                  <a:pt x="442" y="1670"/>
                </a:lnTo>
                <a:cubicBezTo>
                  <a:pt x="221" y="1670"/>
                  <a:pt x="0" y="1859"/>
                  <a:pt x="0" y="2048"/>
                </a:cubicBezTo>
                <a:lnTo>
                  <a:pt x="0" y="12256"/>
                </a:lnTo>
                <a:cubicBezTo>
                  <a:pt x="0" y="12508"/>
                  <a:pt x="221" y="12665"/>
                  <a:pt x="442" y="12665"/>
                </a:cubicBezTo>
                <a:lnTo>
                  <a:pt x="10366" y="12665"/>
                </a:lnTo>
                <a:cubicBezTo>
                  <a:pt x="10618" y="12665"/>
                  <a:pt x="10807" y="12445"/>
                  <a:pt x="10807" y="12256"/>
                </a:cubicBezTo>
                <a:lnTo>
                  <a:pt x="10807" y="2048"/>
                </a:lnTo>
                <a:cubicBezTo>
                  <a:pt x="10807" y="1828"/>
                  <a:pt x="10618" y="1670"/>
                  <a:pt x="10366" y="1670"/>
                </a:cubicBezTo>
                <a:lnTo>
                  <a:pt x="9074" y="1670"/>
                </a:lnTo>
                <a:cubicBezTo>
                  <a:pt x="8916" y="1198"/>
                  <a:pt x="8444" y="851"/>
                  <a:pt x="7877" y="851"/>
                </a:cubicBezTo>
                <a:lnTo>
                  <a:pt x="6585" y="851"/>
                </a:lnTo>
                <a:cubicBezTo>
                  <a:pt x="6427" y="378"/>
                  <a:pt x="5955" y="0"/>
                  <a:pt x="54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43ECAB-D264-41C4-8A15-6BD8A9E11E03}"/>
              </a:ext>
            </a:extLst>
          </p:cNvPr>
          <p:cNvSpPr txBox="1"/>
          <p:nvPr/>
        </p:nvSpPr>
        <p:spPr>
          <a:xfrm>
            <a:off x="1586818" y="3215221"/>
            <a:ext cx="30486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Enterprise Analytics 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bg1"/>
                </a:solidFill>
              </a:rPr>
              <a:t>Departmental Reports 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(select your) Department ID&gt;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Open Encumbrance Summary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929DF8-BCED-4CDC-BDBE-A3BEB17B6D7B}"/>
              </a:ext>
            </a:extLst>
          </p:cNvPr>
          <p:cNvSpPr txBox="1"/>
          <p:nvPr/>
        </p:nvSpPr>
        <p:spPr>
          <a:xfrm>
            <a:off x="5127681" y="3246525"/>
            <a:ext cx="26880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schemeClr val="bg1"/>
                </a:solidFill>
              </a:rPr>
              <a:t>HR.UFL.EDU 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bg1"/>
                </a:solidFill>
              </a:rPr>
              <a:t>Financial Toolkits 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schemeClr val="bg1"/>
                </a:solidFill>
              </a:rPr>
              <a:t>myUF</a:t>
            </a:r>
            <a:r>
              <a:rPr lang="en-US" dirty="0">
                <a:solidFill>
                  <a:schemeClr val="bg1"/>
                </a:solidFill>
              </a:rPr>
              <a:t> Marketplace 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Under Change Orders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bg1"/>
                </a:solidFill>
              </a:rPr>
              <a:t>“Closing a Purchas</a:t>
            </a:r>
            <a:r>
              <a:rPr lang="en-US" dirty="0">
                <a:solidFill>
                  <a:schemeClr val="bg1"/>
                </a:solidFill>
              </a:rPr>
              <a:t>e Order”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8D8610-1AC1-4E6D-A7CD-2835AADA4850}"/>
              </a:ext>
            </a:extLst>
          </p:cNvPr>
          <p:cNvSpPr txBox="1"/>
          <p:nvPr/>
        </p:nvSpPr>
        <p:spPr>
          <a:xfrm>
            <a:off x="5062639" y="4987363"/>
            <a:ext cx="24161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schemeClr val="bg1"/>
                </a:solidFill>
              </a:rPr>
              <a:t>Finance &amp; Accounting website “Monthly Financial Reports”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1927A9-2162-4DF7-AA94-9D4A98507B95}"/>
              </a:ext>
            </a:extLst>
          </p:cNvPr>
          <p:cNvSpPr txBox="1"/>
          <p:nvPr/>
        </p:nvSpPr>
        <p:spPr>
          <a:xfrm>
            <a:off x="8024808" y="3230611"/>
            <a:ext cx="328297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Use this query to enter your PO Business Unit to find POs in Budget Error: </a:t>
            </a:r>
            <a:r>
              <a:rPr lang="pl-PL" sz="1600" dirty="0">
                <a:solidFill>
                  <a:schemeClr val="bg1"/>
                </a:solidFill>
              </a:rPr>
              <a:t>UF_PO_BUD_STATUS_E_BY_POBU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9384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368" y="1412320"/>
            <a:ext cx="3932030" cy="3956690"/>
          </a:xfrm>
        </p:spPr>
        <p:txBody>
          <a:bodyPr anchor="ctr">
            <a:normAutofit/>
          </a:bodyPr>
          <a:lstStyle/>
          <a:p>
            <a:pPr algn="r"/>
            <a:r>
              <a:rPr lang="en-US" sz="8800" dirty="0"/>
              <a:t>Thank you!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84E984-A3E2-4EE4-BC1C-1DC860BC16F3}"/>
              </a:ext>
            </a:extLst>
          </p:cNvPr>
          <p:cNvCxnSpPr>
            <a:cxnSpLocks/>
          </p:cNvCxnSpPr>
          <p:nvPr/>
        </p:nvCxnSpPr>
        <p:spPr>
          <a:xfrm flipV="1">
            <a:off x="5007795" y="897737"/>
            <a:ext cx="0" cy="496966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33162336-8BB3-4A9C-87A2-A6A5F9D7591D}"/>
              </a:ext>
            </a:extLst>
          </p:cNvPr>
          <p:cNvSpPr txBox="1">
            <a:spLocks/>
          </p:cNvSpPr>
          <p:nvPr/>
        </p:nvSpPr>
        <p:spPr>
          <a:xfrm>
            <a:off x="5300886" y="1297459"/>
            <a:ext cx="6114014" cy="4065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Do you have any questions? 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Contracts/requisitions?</a:t>
            </a:r>
          </a:p>
          <a:p>
            <a:r>
              <a:rPr lang="en-US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Procurement@ufl.edu</a:t>
            </a:r>
            <a:endParaRPr lang="en-US" sz="3200" dirty="0"/>
          </a:p>
          <a:p>
            <a:r>
              <a:rPr lang="en-US" sz="3200" dirty="0"/>
              <a:t>(352) 392-1331</a:t>
            </a:r>
            <a:br>
              <a:rPr lang="en-US" sz="3200" dirty="0"/>
            </a:b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“How to” in </a:t>
            </a:r>
            <a:r>
              <a:rPr lang="en-US" sz="2800" dirty="0" err="1"/>
              <a:t>my</a:t>
            </a:r>
            <a:r>
              <a:rPr lang="en-US" sz="3200" dirty="0" err="1"/>
              <a:t>UFMarketplace</a:t>
            </a:r>
            <a:r>
              <a:rPr lang="en-US" sz="3200" dirty="0"/>
              <a:t>?</a:t>
            </a:r>
          </a:p>
          <a:p>
            <a:r>
              <a:rPr lang="en-US" sz="3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myUFMarketplace@ufl.edu</a:t>
            </a:r>
            <a:endParaRPr lang="en-US" sz="3200" dirty="0"/>
          </a:p>
          <a:p>
            <a:r>
              <a:rPr lang="en-US" sz="3200" dirty="0"/>
              <a:t>(352) 392-1335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25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A2F27FB0EDAF4AA41C5880B871786B" ma:contentTypeVersion="9" ma:contentTypeDescription="Create a new document." ma:contentTypeScope="" ma:versionID="90bbfebb86776751fb89a3849d13758c">
  <xsd:schema xmlns:xsd="http://www.w3.org/2001/XMLSchema" xmlns:xs="http://www.w3.org/2001/XMLSchema" xmlns:p="http://schemas.microsoft.com/office/2006/metadata/properties" xmlns:ns2="1e05b9f3-8bdd-4dab-aaa2-4a36d5da4966" targetNamespace="http://schemas.microsoft.com/office/2006/metadata/properties" ma:root="true" ma:fieldsID="971d6236cb54d9f34574b8a7416f63b9" ns2:_="">
    <xsd:import namespace="1e05b9f3-8bdd-4dab-aaa2-4a36d5da49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5b9f3-8bdd-4dab-aaa2-4a36d5da49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C00926-F19C-4FCB-B913-585712BEC1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05b9f3-8bdd-4dab-aaa2-4a36d5da49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1A2BF1-4A9A-4053-A554-9175DBAC87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C20B85-DEAE-4F4A-B332-E90E6379C800}">
  <ds:schemaRefs>
    <ds:schemaRef ds:uri="http://purl.org/dc/terms/"/>
    <ds:schemaRef ds:uri="http://schemas.openxmlformats.org/package/2006/metadata/core-properties"/>
    <ds:schemaRef ds:uri="http://www.w3.org/XML/1998/namespace"/>
    <ds:schemaRef ds:uri="1e05b9f3-8bdd-4dab-aaa2-4a36d5da4966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422</Words>
  <Application>Microsoft Office PowerPoint</Application>
  <PresentationFormat>Widescreen</PresentationFormat>
  <Paragraphs>59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Candara</vt:lpstr>
      <vt:lpstr>office theme</vt:lpstr>
      <vt:lpstr>1_Office Theme</vt:lpstr>
      <vt:lpstr>FY21 Year-End  Best Practices  (and deadlines)</vt:lpstr>
      <vt:lpstr>Critical Dates Fri May 7 Fri June 18 Wed June 23 Wed July 7</vt:lpstr>
      <vt:lpstr>Importance of Critical Dates</vt:lpstr>
      <vt:lpstr>Helpful Tips</vt:lpstr>
      <vt:lpstr>Helpful Resources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Conrad,Niki -Work</dc:creator>
  <cp:lastModifiedBy>Moran,Emily</cp:lastModifiedBy>
  <cp:revision>29</cp:revision>
  <dcterms:created xsi:type="dcterms:W3CDTF">2021-04-14T14:10:58Z</dcterms:created>
  <dcterms:modified xsi:type="dcterms:W3CDTF">2021-05-07T11:29:21Z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0x010100AEA2F27FB0EDAF4AA41C5880B871786B</vt:lpwstr>
  </property>
</Properties>
</file>